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2"/>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 id="294"/>
          </p14:sldIdLst>
        </p14:section>
        <p14:section name="Introduction" id="{5D649C8A-B8F3-4543-B2B6-D3D0B298A585}">
          <p14:sldIdLst>
            <p14:sldId id="304"/>
            <p14:sldId id="303"/>
            <p14:sldId id="285"/>
            <p14:sldId id="305"/>
            <p14:sldId id="306"/>
          </p14:sldIdLst>
        </p14:section>
        <p14:section name="Design Philosophy" id="{5FE19C35-5630-BF48-B445-6BE4FFFFF06A}">
          <p14:sldIdLst>
            <p14:sldId id="307"/>
            <p14:sldId id="274"/>
            <p14:sldId id="298"/>
            <p14:sldId id="275"/>
            <p14:sldId id="278"/>
            <p14:sldId id="279"/>
            <p14:sldId id="272"/>
            <p14:sldId id="276"/>
            <p14:sldId id="300"/>
            <p14:sldId id="293"/>
          </p14:sldIdLst>
        </p14:section>
        <p14:section name="Architecture" id="{75AC119B-228B-3340-B890-835A4AFCBB01}">
          <p14:sldIdLst>
            <p14:sldId id="267"/>
            <p14:sldId id="281"/>
            <p14:sldId id="277"/>
            <p14:sldId id="273"/>
            <p14:sldId id="301"/>
            <p14:sldId id="260"/>
            <p14:sldId id="262"/>
            <p14:sldId id="261"/>
            <p14:sldId id="268"/>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5"/>
    <p:restoredTop sz="81433"/>
  </p:normalViewPr>
  <p:slideViewPr>
    <p:cSldViewPr snapToGrid="0" snapToObjects="1">
      <p:cViewPr>
        <p:scale>
          <a:sx n="69" d="100"/>
          <a:sy n="69" d="100"/>
        </p:scale>
        <p:origin x="1024" y="656"/>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0" Type="http://schemas.openxmlformats.org/officeDocument/2006/relationships/image" Target="../media/image5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8" name="Group 7"/>
          <p:cNvGrpSpPr/>
          <p:nvPr/>
        </p:nvGrpSpPr>
        <p:grpSpPr>
          <a:xfrm>
            <a:off x="7677304" y="1780032"/>
            <a:ext cx="1187107" cy="4311868"/>
            <a:chOff x="7677304" y="1780032"/>
            <a:chExt cx="1187107" cy="4311868"/>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77304" y="1780032"/>
              <a:ext cx="1187107" cy="3882008"/>
            </a:xfrm>
            <a:prstGeom prst="rect">
              <a:avLst/>
            </a:prstGeom>
          </p:spPr>
        </p:pic>
        <p:sp>
          <p:nvSpPr>
            <p:cNvPr id="4" name="TextBox 3"/>
            <p:cNvSpPr txBox="1"/>
            <p:nvPr/>
          </p:nvSpPr>
          <p:spPr>
            <a:xfrm>
              <a:off x="8127147" y="5782028"/>
              <a:ext cx="287420" cy="309872"/>
            </a:xfrm>
            <a:prstGeom prst="rect">
              <a:avLst/>
            </a:prstGeom>
            <a:noFill/>
          </p:spPr>
          <p:txBody>
            <a:bodyPr wrap="square" rtlCol="0">
              <a:spAutoFit/>
            </a:bodyPr>
            <a:lstStyle/>
            <a:p>
              <a:r>
                <a:rPr lang="en-US" dirty="0" smtClean="0"/>
                <a:t>A</a:t>
              </a:r>
              <a:endParaRPr lang="en-US" dirty="0"/>
            </a:p>
          </p:txBody>
        </p:sp>
      </p:grpSp>
      <p:grpSp>
        <p:nvGrpSpPr>
          <p:cNvPr id="9" name="Group 8"/>
          <p:cNvGrpSpPr/>
          <p:nvPr/>
        </p:nvGrpSpPr>
        <p:grpSpPr>
          <a:xfrm>
            <a:off x="9089320" y="1780034"/>
            <a:ext cx="1187107" cy="4298921"/>
            <a:chOff x="9089320" y="1780034"/>
            <a:chExt cx="1187107" cy="429892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89320" y="1780034"/>
              <a:ext cx="1187107" cy="3882008"/>
            </a:xfrm>
            <a:prstGeom prst="rect">
              <a:avLst/>
            </a:prstGeom>
          </p:spPr>
        </p:pic>
        <p:sp>
          <p:nvSpPr>
            <p:cNvPr id="11" name="TextBox 10"/>
            <p:cNvSpPr txBox="1"/>
            <p:nvPr/>
          </p:nvSpPr>
          <p:spPr>
            <a:xfrm>
              <a:off x="9548245" y="5769083"/>
              <a:ext cx="269256" cy="309872"/>
            </a:xfrm>
            <a:prstGeom prst="rect">
              <a:avLst/>
            </a:prstGeom>
            <a:noFill/>
          </p:spPr>
          <p:txBody>
            <a:bodyPr wrap="none" rtlCol="0">
              <a:spAutoFit/>
            </a:bodyPr>
            <a:lstStyle/>
            <a:p>
              <a:r>
                <a:rPr lang="en-US" dirty="0"/>
                <a:t>B</a:t>
              </a:r>
            </a:p>
          </p:txBody>
        </p:sp>
      </p:grpSp>
      <p:grpSp>
        <p:nvGrpSpPr>
          <p:cNvPr id="10" name="Group 9"/>
          <p:cNvGrpSpPr/>
          <p:nvPr/>
        </p:nvGrpSpPr>
        <p:grpSpPr>
          <a:xfrm>
            <a:off x="10487323" y="1780032"/>
            <a:ext cx="1187107" cy="4298923"/>
            <a:chOff x="10487323" y="1780032"/>
            <a:chExt cx="1187107" cy="4298923"/>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87323" y="1780032"/>
              <a:ext cx="1187107" cy="3882008"/>
            </a:xfrm>
            <a:prstGeom prst="rect">
              <a:avLst/>
            </a:prstGeom>
          </p:spPr>
        </p:pic>
        <p:sp>
          <p:nvSpPr>
            <p:cNvPr id="12" name="TextBox 11"/>
            <p:cNvSpPr txBox="1"/>
            <p:nvPr/>
          </p:nvSpPr>
          <p:spPr>
            <a:xfrm>
              <a:off x="10942214" y="5769083"/>
              <a:ext cx="277325" cy="30987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blinds(horizontal)">
                                      <p:cBhvr>
                                        <p:cTn id="36" dur="500"/>
                                        <p:tgtEl>
                                          <p:spTgt spid="3">
                                            <p:txEl>
                                              <p:pRg st="5" end="5"/>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Methods - Funding</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t>
            </a:r>
            <a:r>
              <a:rPr lang="en-US" dirty="0" smtClean="0"/>
              <a:t>Methods – Team Science</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pPr>
              <a:buFont typeface="Wingdings" charset="2"/>
              <a:buChar char="ü"/>
            </a:pPr>
            <a:r>
              <a:rPr lang="en-US" dirty="0"/>
              <a:t>GOAL </a:t>
            </a:r>
            <a:r>
              <a:rPr lang="en-US" sz="3600" dirty="0"/>
              <a:t>1</a:t>
            </a:r>
            <a:r>
              <a:rPr lang="en-US" dirty="0"/>
              <a:t>: Articulate a clear, comprehensive, and measurable performance evaluation scheme for academics</a:t>
            </a:r>
          </a:p>
          <a:p>
            <a:pPr lvl="1"/>
            <a:r>
              <a:rPr lang="en-US" dirty="0"/>
              <a:t>The scheme should reveal causal </a:t>
            </a:r>
            <a:r>
              <a:rPr lang="en-US" dirty="0" smtClean="0"/>
              <a:t>relationships </a:t>
            </a:r>
            <a:r>
              <a:rPr lang="en-US" dirty="0"/>
              <a:t>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r>
              <a:rPr lang="en-US" dirty="0" smtClean="0"/>
              <a:t>)</a:t>
            </a:r>
          </a:p>
          <a:p>
            <a:pPr lvl="2"/>
            <a:endParaRPr lang="en-US" sz="2100" dirty="0" smtClean="0"/>
          </a:p>
          <a:p>
            <a:pPr>
              <a:buFont typeface="Wingdings" charset="2"/>
              <a:buChar char="ü"/>
            </a:pPr>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a:t>
            </a:r>
            <a:r>
              <a:rPr lang="en-US" dirty="0" smtClean="0"/>
              <a:t>groups</a:t>
            </a:r>
          </a:p>
          <a:p>
            <a:pPr lvl="1"/>
            <a:endParaRPr lang="en-US" sz="2100" dirty="0" smtClean="0"/>
          </a:p>
          <a:p>
            <a:pPr>
              <a:buFont typeface="Wingdings" charset="2"/>
              <a:buChar char="ü"/>
            </a:pPr>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linds(horizontal)">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blinds(horizontal)">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Committees</a:t>
            </a:r>
            <a:endParaRPr lang="en-US" dirty="0" smtClean="0"/>
          </a:p>
          <a:p>
            <a:pPr lvl="1">
              <a:tabLst>
                <a:tab pos="3711575" algn="l"/>
              </a:tabLst>
            </a:pPr>
            <a:r>
              <a:rPr lang="en-US" dirty="0" smtClean="0"/>
              <a:t>Prof. Ioannis Pavlidis</a:t>
            </a:r>
            <a:r>
              <a:rPr lang="en-US" dirty="0"/>
              <a:t>	</a:t>
            </a:r>
            <a:r>
              <a:rPr lang="en-US" dirty="0" smtClean="0"/>
              <a:t>(Dept. of Computer </a:t>
            </a:r>
            <a:r>
              <a:rPr lang="en-US" dirty="0" smtClean="0"/>
              <a:t>Science) </a:t>
            </a:r>
            <a:r>
              <a:rPr lang="en-US" dirty="0" smtClean="0"/>
              <a:t>–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smtClean="0"/>
              <a:t>Science)</a:t>
            </a:r>
            <a:endParaRPr lang="en-US" dirty="0" smtClean="0"/>
          </a:p>
          <a:p>
            <a:pPr lvl="1">
              <a:tabLst>
                <a:tab pos="3711575" algn="l"/>
              </a:tabLst>
            </a:pPr>
            <a:r>
              <a:rPr lang="en-US" dirty="0" smtClean="0"/>
              <a:t>Prof. </a:t>
            </a:r>
            <a:r>
              <a:rPr lang="en-US" dirty="0" err="1"/>
              <a:t>Zhigang</a:t>
            </a:r>
            <a:r>
              <a:rPr lang="en-US" dirty="0"/>
              <a:t> </a:t>
            </a:r>
            <a:r>
              <a:rPr lang="en-US" dirty="0" smtClean="0"/>
              <a:t>Deng	(Dept. of Computer </a:t>
            </a:r>
            <a:r>
              <a:rPr lang="en-US" dirty="0" smtClean="0"/>
              <a:t>Science)</a:t>
            </a:r>
            <a:endParaRPr lang="en-US" dirty="0"/>
          </a:p>
          <a:p>
            <a:pPr lvl="1">
              <a:tabLst>
                <a:tab pos="3711575" algn="l"/>
              </a:tabLst>
            </a:pPr>
            <a:r>
              <a:rPr lang="en-US" dirty="0" smtClean="0"/>
              <a:t>Prof. </a:t>
            </a:r>
            <a:r>
              <a:rPr lang="en-US" dirty="0" err="1" smtClean="0"/>
              <a:t>Guoning</a:t>
            </a:r>
            <a:r>
              <a:rPr lang="en-US" dirty="0" smtClean="0"/>
              <a:t> Chen	(Dept. of Computer </a:t>
            </a:r>
            <a:r>
              <a:rPr lang="en-US" dirty="0" smtClean="0"/>
              <a:t>Science)</a:t>
            </a:r>
            <a:endParaRPr lang="en-US" dirty="0" smtClean="0"/>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48287" y="1496594"/>
            <a:ext cx="914400" cy="914400"/>
          </a:xfrm>
          <a:prstGeom prst="ellipse">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r="-1973"/>
          <a:stretch/>
        </p:blipFill>
        <p:spPr>
          <a:xfrm>
            <a:off x="7466061" y="1496594"/>
            <a:ext cx="914400" cy="914400"/>
          </a:xfrm>
          <a:prstGeom prst="ellipse">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457174" y="1496594"/>
            <a:ext cx="914400" cy="914400"/>
          </a:xfrm>
          <a:prstGeom prst="ellipse">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74948" y="1496594"/>
            <a:ext cx="914400" cy="914400"/>
          </a:xfrm>
          <a:prstGeom prst="ellipse">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43940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8" cstate="print">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2" cstate="print">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par>
                          <p:cTn id="27" fill="hold">
                            <p:stCondLst>
                              <p:cond delay="1000"/>
                            </p:stCondLst>
                            <p:childTnLst>
                              <p:par>
                                <p:cTn id="28" presetID="3" presetClass="entr" presetSubtype="1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par>
                          <p:cTn id="31" fill="hold">
                            <p:stCondLst>
                              <p:cond delay="1500"/>
                            </p:stCondLst>
                            <p:childTnLst>
                              <p:par>
                                <p:cTn id="32" presetID="3"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par>
                          <p:cTn id="35" fill="hold">
                            <p:stCondLst>
                              <p:cond delay="2000"/>
                            </p:stCondLst>
                            <p:childTnLst>
                              <p:par>
                                <p:cTn id="36" presetID="3" presetClass="entr" presetSubtype="1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par>
                          <p:cTn id="39" fill="hold">
                            <p:stCondLst>
                              <p:cond delay="2500"/>
                            </p:stCondLst>
                            <p:childTnLst>
                              <p:par>
                                <p:cTn id="40" presetID="3" presetClass="entr" presetSubtype="1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blinds(horizontal)">
                                      <p:cBhvr>
                                        <p:cTn id="50" dur="500"/>
                                        <p:tgtEl>
                                          <p:spTgt spid="3">
                                            <p:txEl>
                                              <p:pRg st="8" end="8"/>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dirty="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27472</TotalTime>
  <Words>2410</Words>
  <Application>Microsoft Macintosh PowerPoint</Application>
  <PresentationFormat>Widescreen</PresentationFormat>
  <Paragraphs>369</Paragraphs>
  <Slides>30</Slides>
  <Notes>26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 - Funding</vt:lpstr>
      <vt:lpstr>Design Methods – Team Science</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505</cp:revision>
  <cp:lastPrinted>2016-02-19T21:53:25Z</cp:lastPrinted>
  <dcterms:created xsi:type="dcterms:W3CDTF">2015-09-15T19:51:47Z</dcterms:created>
  <dcterms:modified xsi:type="dcterms:W3CDTF">2016-02-25T05:59:29Z</dcterms:modified>
</cp:coreProperties>
</file>